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469" r:id="rId3"/>
    <p:sldId id="573" r:id="rId4"/>
    <p:sldId id="597" r:id="rId5"/>
    <p:sldId id="598" r:id="rId6"/>
    <p:sldId id="599" r:id="rId7"/>
    <p:sldId id="395" r:id="rId8"/>
    <p:sldId id="396" r:id="rId9"/>
    <p:sldId id="539" r:id="rId10"/>
    <p:sldId id="600" r:id="rId11"/>
    <p:sldId id="601" r:id="rId12"/>
    <p:sldId id="610" r:id="rId13"/>
    <p:sldId id="604" r:id="rId14"/>
    <p:sldId id="605" r:id="rId15"/>
    <p:sldId id="611" r:id="rId16"/>
    <p:sldId id="612" r:id="rId17"/>
    <p:sldId id="613" r:id="rId18"/>
    <p:sldId id="614" r:id="rId19"/>
    <p:sldId id="615" r:id="rId20"/>
    <p:sldId id="616" r:id="rId21"/>
    <p:sldId id="617" r:id="rId22"/>
    <p:sldId id="618" r:id="rId23"/>
    <p:sldId id="619" r:id="rId24"/>
    <p:sldId id="627" r:id="rId25"/>
    <p:sldId id="620" r:id="rId26"/>
    <p:sldId id="621" r:id="rId27"/>
    <p:sldId id="622" r:id="rId28"/>
    <p:sldId id="623" r:id="rId29"/>
    <p:sldId id="624" r:id="rId30"/>
    <p:sldId id="625" r:id="rId31"/>
    <p:sldId id="634" r:id="rId32"/>
    <p:sldId id="628" r:id="rId33"/>
    <p:sldId id="626" r:id="rId34"/>
    <p:sldId id="630" r:id="rId35"/>
    <p:sldId id="631" r:id="rId36"/>
    <p:sldId id="632" r:id="rId37"/>
    <p:sldId id="633" r:id="rId38"/>
    <p:sldId id="629" r:id="rId39"/>
    <p:sldId id="555" r:id="rId40"/>
    <p:sldId id="56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89469B4-21D8-4B4C-8832-24530C8F1201}">
          <p14:sldIdLst>
            <p14:sldId id="256"/>
            <p14:sldId id="469"/>
            <p14:sldId id="573"/>
            <p14:sldId id="597"/>
            <p14:sldId id="598"/>
            <p14:sldId id="599"/>
            <p14:sldId id="395"/>
            <p14:sldId id="396"/>
            <p14:sldId id="539"/>
            <p14:sldId id="600"/>
            <p14:sldId id="601"/>
            <p14:sldId id="610"/>
            <p14:sldId id="604"/>
            <p14:sldId id="605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7"/>
            <p14:sldId id="620"/>
            <p14:sldId id="621"/>
            <p14:sldId id="622"/>
            <p14:sldId id="623"/>
            <p14:sldId id="624"/>
            <p14:sldId id="625"/>
            <p14:sldId id="634"/>
            <p14:sldId id="628"/>
            <p14:sldId id="626"/>
            <p14:sldId id="630"/>
            <p14:sldId id="631"/>
            <p14:sldId id="632"/>
            <p14:sldId id="633"/>
            <p14:sldId id="629"/>
            <p14:sldId id="555"/>
            <p14:sldId id="562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63ED"/>
    <a:srgbClr val="000000"/>
    <a:srgbClr val="4060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98" autoAdjust="0"/>
    <p:restoredTop sz="87200" autoAdjust="0"/>
  </p:normalViewPr>
  <p:slideViewPr>
    <p:cSldViewPr>
      <p:cViewPr varScale="1">
        <p:scale>
          <a:sx n="89" d="100"/>
          <a:sy n="89" d="100"/>
        </p:scale>
        <p:origin x="82" y="533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10/6/2024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10/6/2024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05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7794AB"/>
                </a:solidFill>
                <a:effectLst/>
                <a:latin typeface="Roboto Mono" panose="00000009000000000000" pitchFamily="49" charset="0"/>
              </a:rPr>
              <a:t>https://docs.docker.com/build/concepts/dockerfile/#copying-files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68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https://docs.docker.com/build/concepts/context/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26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https://docs.docker.com/build/concepts/context/#filesystem-contexts</a:t>
            </a:r>
          </a:p>
          <a:p>
            <a:r>
              <a:rPr lang="en-US" dirty="0"/>
              <a:t>https://docs.docker.com/build/concepts/context/#empty-context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4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https://docs.docker.com/build/concepts/context/#local-context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64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https://docs.docker.com/build/concepts/context/#local-tarballs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16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https://docs.docker.com/build/concepts/context/#remote-context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36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https://github.com/FlowiseAI/Flowise</a:t>
            </a:r>
          </a:p>
          <a:p>
            <a:endParaRPr lang="en-US" dirty="0"/>
          </a:p>
          <a:p>
            <a:r>
              <a:rPr lang="en-US" dirty="0"/>
              <a:t>docker build -t </a:t>
            </a:r>
            <a:r>
              <a:rPr lang="en-US" dirty="0" err="1"/>
              <a:t>flowise:latest</a:t>
            </a:r>
            <a:r>
              <a:rPr lang="en-US" dirty="0"/>
              <a:t> https://github.com/FlowiseAI/Flowise.git</a:t>
            </a:r>
          </a:p>
          <a:p>
            <a:r>
              <a:rPr lang="en-US" dirty="0"/>
              <a:t>docker run -it -p 3000:3000 --name </a:t>
            </a:r>
            <a:r>
              <a:rPr lang="en-US" dirty="0" err="1"/>
              <a:t>flowise</a:t>
            </a:r>
            <a:r>
              <a:rPr lang="en-US" dirty="0"/>
              <a:t> </a:t>
            </a:r>
            <a:r>
              <a:rPr lang="en-US" dirty="0" err="1"/>
              <a:t>flowise:latest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10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https://docs.docker.com/build/concepts/context/#dockerignore-files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95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https://docs.docker.com/build/concepts/context/#syntax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22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https://docs.docker.com/build/concepts/context/#matching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34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7794AB"/>
                </a:solidFill>
                <a:effectLst/>
                <a:latin typeface="Roboto Mono" panose="00000009000000000000" pitchFamily="49" charset="0"/>
              </a:rPr>
              <a:t>https://docs.docker.com/build/concepts/dockerfile/#dockerfile-syntax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481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https://pkg.go.dev/path/filepath#Match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390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https://pkg.go.dev/path/filepath#Match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30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https://docs.docker.com/build/concepts/context/#filename-and-location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83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https://github.com/FlowiseAI/Flowise/blob/main/.dockerignore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84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7794AB"/>
                </a:solidFill>
                <a:effectLst/>
                <a:latin typeface="Roboto Mono" panose="00000009000000000000" pitchFamily="49" charset="0"/>
              </a:rPr>
              <a:t>https://docs.docker.com/build/concepts/dockerfile/#dockerfile-syntax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9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85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0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7794AB"/>
                </a:solidFill>
                <a:effectLst/>
                <a:latin typeface="Roboto Mono" panose="00000009000000000000" pitchFamily="49" charset="0"/>
              </a:rPr>
              <a:t>https://docs.docker.com/build/concepts/dockerfile/#base-image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547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https://hub.docker.com/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56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7794AB"/>
                </a:solidFill>
                <a:effectLst/>
                <a:latin typeface="Roboto Mono" panose="00000009000000000000" pitchFamily="49" charset="0"/>
              </a:rPr>
              <a:t>https://docs.docker.com/build/concepts/dockerfile/#base-image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39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7794AB"/>
                </a:solidFill>
                <a:effectLst/>
                <a:latin typeface="Roboto Mono" panose="00000009000000000000" pitchFamily="49" charset="0"/>
              </a:rPr>
              <a:t>https://docs.docker.com/build/concepts/dockerfile/#base-image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66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24199"/>
            <a:ext cx="10363200" cy="251460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Part 4: Docker File Deeper</a:t>
            </a:r>
            <a:endParaRPr dirty="0">
              <a:solidFill>
                <a:srgbClr val="1D63ED"/>
              </a:solidFill>
              <a:latin typeface="Museo Sans Rounded 700" panose="020000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1794F-67A6-D6E5-DBB7-4585D61906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3429000"/>
            <a:ext cx="1711037" cy="17110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0BB65F-73CB-C978-8831-BFCE42142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3276600"/>
            <a:ext cx="6324600" cy="143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B9B4-C5F4-1E29-A01C-781D7D1A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620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https://www.youtube.com/@DailyAINewsPodcast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F892E-AF2C-EE9F-8A56-1C1D48AB0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182" y="1447800"/>
            <a:ext cx="4911636" cy="4911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F4EF3C-4699-03B3-B1D9-0FDEFB13F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818" y="5216436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59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490EBD-F9A4-BF8A-F8F7-A3B67DEC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Base</a:t>
            </a:r>
            <a:b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</a:br>
            <a: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Image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4F84FE-F84A-BA64-FBCF-99DBA5BB7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1828800"/>
            <a:ext cx="1905000" cy="148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47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D1217A-1D4D-E1D2-1720-EF19545A6C10}"/>
              </a:ext>
            </a:extLst>
          </p:cNvPr>
          <p:cNvSpPr txBox="1"/>
          <p:nvPr/>
        </p:nvSpPr>
        <p:spPr>
          <a:xfrm>
            <a:off x="304800" y="797511"/>
            <a:ext cx="115824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ffectLst/>
                <a:latin typeface="Consolas" panose="020B0609020204030204" pitchFamily="49" charset="0"/>
              </a:rPr>
              <a:t># syntax=docker/dockerfile:1</a:t>
            </a:r>
          </a:p>
          <a:p>
            <a:r>
              <a:rPr lang="en-US" sz="24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FROM ubuntu:22.04</a:t>
            </a:r>
          </a:p>
          <a:p>
            <a:br>
              <a:rPr lang="en-US" sz="2400" b="0" dirty="0"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effectLst/>
                <a:latin typeface="Consolas" panose="020B0609020204030204" pitchFamily="49" charset="0"/>
              </a:rPr>
              <a:t># install app dependencies</a:t>
            </a: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RUN apt-get update &amp;&amp; apt-get install -y python3 python3-pip</a:t>
            </a: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RUN pip install flask==3.0.*</a:t>
            </a:r>
          </a:p>
          <a:p>
            <a:br>
              <a:rPr lang="en-US" sz="2400" b="0" dirty="0"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effectLst/>
                <a:latin typeface="Consolas" panose="020B0609020204030204" pitchFamily="49" charset="0"/>
              </a:rPr>
              <a:t># install app</a:t>
            </a: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COPY hello.py /</a:t>
            </a:r>
          </a:p>
          <a:p>
            <a:br>
              <a:rPr lang="en-US" sz="2400" b="0" dirty="0"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effectLst/>
                <a:latin typeface="Consolas" panose="020B0609020204030204" pitchFamily="49" charset="0"/>
              </a:rPr>
              <a:t># final configuration</a:t>
            </a: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ENV FLASK_APP=hello</a:t>
            </a: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EXPOSE 8000</a:t>
            </a: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CMD ["flask", "run", "--host", "0.0.0.0", "--port", "8000"]</a:t>
            </a:r>
          </a:p>
        </p:txBody>
      </p:sp>
    </p:spTree>
    <p:extLst>
      <p:ext uri="{BB962C8B-B14F-4D97-AF65-F5344CB8AC3E}">
        <p14:creationId xmlns:p14="http://schemas.microsoft.com/office/powerpoint/2010/main" val="4146056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408A5-663F-0E10-9370-3A2A765C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6200"/>
            <a:ext cx="9144000" cy="11430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Base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0C0B-9116-07EE-A464-684B1D131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295400"/>
            <a:ext cx="9144000" cy="5410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6"/>
                </a:solidFill>
              </a:rPr>
              <a:t>FROM</a:t>
            </a:r>
            <a:r>
              <a:rPr lang="en-US" sz="2800" dirty="0"/>
              <a:t> instruction sets your base image. </a:t>
            </a:r>
          </a:p>
          <a:p>
            <a:pPr marL="0" indent="0">
              <a:buNone/>
            </a:pPr>
            <a:r>
              <a:rPr lang="en-US" sz="2800" dirty="0"/>
              <a:t>All instructions that follow are executed in this base image.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Images, follow the </a:t>
            </a:r>
            <a:r>
              <a:rPr lang="en-US" sz="2800" dirty="0" err="1">
                <a:solidFill>
                  <a:schemeClr val="accent6"/>
                </a:solidFill>
              </a:rPr>
              <a:t>name:tag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/>
              <a:t>standard for naming Docker images. When you build images, you use this notation to name your images.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There are many public images you can leverage in your projects, by importing them into your build steps using the </a:t>
            </a:r>
            <a:r>
              <a:rPr lang="en-US" sz="2800" dirty="0" err="1"/>
              <a:t>Dockerfile</a:t>
            </a:r>
            <a:r>
              <a:rPr lang="en-US" sz="2800" dirty="0"/>
              <a:t> FROM instruction.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Docker Hub contains a large set of official images that you can use for this purpose.</a:t>
            </a:r>
          </a:p>
        </p:txBody>
      </p:sp>
    </p:spTree>
    <p:extLst>
      <p:ext uri="{BB962C8B-B14F-4D97-AF65-F5344CB8AC3E}">
        <p14:creationId xmlns:p14="http://schemas.microsoft.com/office/powerpoint/2010/main" val="2372019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408A5-663F-0E10-9370-3A2A765C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4800"/>
            <a:ext cx="10896600" cy="11430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Demo: Docker Hub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38609-8EB1-9BCF-A99C-6FDCA0124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58" y="1828800"/>
            <a:ext cx="1027248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97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490EBD-F9A4-BF8A-F8F7-A3B67DEC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Comments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4F84FE-F84A-BA64-FBCF-99DBA5BB7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1828800"/>
            <a:ext cx="1905000" cy="148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71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D1217A-1D4D-E1D2-1720-EF19545A6C10}"/>
              </a:ext>
            </a:extLst>
          </p:cNvPr>
          <p:cNvSpPr txBox="1"/>
          <p:nvPr/>
        </p:nvSpPr>
        <p:spPr>
          <a:xfrm>
            <a:off x="304800" y="797511"/>
            <a:ext cx="115824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ffectLst/>
                <a:latin typeface="Consolas" panose="020B0609020204030204" pitchFamily="49" charset="0"/>
              </a:rPr>
              <a:t># syntax=docker/dockerfile:1</a:t>
            </a: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FROM ubuntu:22.04</a:t>
            </a:r>
          </a:p>
          <a:p>
            <a:br>
              <a:rPr lang="en-US" sz="2400" b="0" dirty="0"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# install app dependencies</a:t>
            </a: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RUN apt-get update &amp;&amp; apt-get install -y python3 python3-pip</a:t>
            </a: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RUN pip install flask==3.0.*</a:t>
            </a:r>
          </a:p>
          <a:p>
            <a:br>
              <a:rPr lang="en-US" sz="2400" b="0" dirty="0"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# install app</a:t>
            </a: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COPY hello.py /</a:t>
            </a:r>
          </a:p>
          <a:p>
            <a:br>
              <a:rPr lang="en-US" sz="2400" b="0" dirty="0"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# final configuration</a:t>
            </a: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ENV FLASK_APP=hello</a:t>
            </a: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EXPOSE 8000</a:t>
            </a: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CMD ["flask", "run", "--host", "0.0.0.0", "--port", "8000"]</a:t>
            </a:r>
          </a:p>
        </p:txBody>
      </p:sp>
    </p:spTree>
    <p:extLst>
      <p:ext uri="{BB962C8B-B14F-4D97-AF65-F5344CB8AC3E}">
        <p14:creationId xmlns:p14="http://schemas.microsoft.com/office/powerpoint/2010/main" val="1522051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408A5-663F-0E10-9370-3A2A765C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6200"/>
            <a:ext cx="9144000" cy="11430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0C0B-9116-07EE-A464-684B1D131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295400"/>
            <a:ext cx="99822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Comments in </a:t>
            </a:r>
            <a:r>
              <a:rPr lang="en-US" sz="2800" dirty="0" err="1"/>
              <a:t>Dockerfiles</a:t>
            </a:r>
            <a:r>
              <a:rPr lang="en-US" sz="2800" dirty="0"/>
              <a:t> begin with the </a:t>
            </a:r>
            <a:r>
              <a:rPr lang="en-US" sz="2800" dirty="0">
                <a:solidFill>
                  <a:schemeClr val="accent6"/>
                </a:solidFill>
              </a:rPr>
              <a:t>#</a:t>
            </a:r>
            <a:r>
              <a:rPr lang="en-US" sz="2800" dirty="0"/>
              <a:t> symbol.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 As your </a:t>
            </a:r>
            <a:r>
              <a:rPr lang="en-US" sz="2800" dirty="0" err="1"/>
              <a:t>Dockerfile</a:t>
            </a:r>
            <a:r>
              <a:rPr lang="en-US" sz="2800" dirty="0"/>
              <a:t> evolves, comments can be instrumental to document how your </a:t>
            </a:r>
            <a:r>
              <a:rPr lang="en-US" sz="2800" dirty="0" err="1"/>
              <a:t>Dockerfile</a:t>
            </a:r>
            <a:r>
              <a:rPr lang="en-US" sz="2800" dirty="0"/>
              <a:t> works.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You might've noticed that comments are denoted using the same symbol as the syntax directive on the first line of the file. The symbol is only interpreted as a directive if the pattern matches a directive and appears at the beginning of the </a:t>
            </a:r>
            <a:r>
              <a:rPr lang="en-US" sz="2800" dirty="0" err="1"/>
              <a:t>Dockerfile</a:t>
            </a:r>
            <a:r>
              <a:rPr lang="en-US" sz="2800" dirty="0"/>
              <a:t>. Otherwise, it's treated as a comment.</a:t>
            </a:r>
          </a:p>
        </p:txBody>
      </p:sp>
    </p:spTree>
    <p:extLst>
      <p:ext uri="{BB962C8B-B14F-4D97-AF65-F5344CB8AC3E}">
        <p14:creationId xmlns:p14="http://schemas.microsoft.com/office/powerpoint/2010/main" val="495445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490EBD-F9A4-BF8A-F8F7-A3B67DEC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Environment</a:t>
            </a:r>
            <a:b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</a:br>
            <a: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Setup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4F84FE-F84A-BA64-FBCF-99DBA5BB7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1828800"/>
            <a:ext cx="1905000" cy="148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86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D1217A-1D4D-E1D2-1720-EF19545A6C10}"/>
              </a:ext>
            </a:extLst>
          </p:cNvPr>
          <p:cNvSpPr txBox="1"/>
          <p:nvPr/>
        </p:nvSpPr>
        <p:spPr>
          <a:xfrm>
            <a:off x="304800" y="797511"/>
            <a:ext cx="115824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ffectLst/>
                <a:latin typeface="Consolas" panose="020B0609020204030204" pitchFamily="49" charset="0"/>
              </a:rPr>
              <a:t># syntax=docker/dockerfile:1</a:t>
            </a: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FROM ubuntu:22.04</a:t>
            </a:r>
          </a:p>
          <a:p>
            <a:br>
              <a:rPr lang="en-US" sz="2400" b="0" dirty="0"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effectLst/>
                <a:latin typeface="Consolas" panose="020B0609020204030204" pitchFamily="49" charset="0"/>
              </a:rPr>
              <a:t># install app dependencies</a:t>
            </a:r>
          </a:p>
          <a:p>
            <a:r>
              <a:rPr lang="en-US" sz="24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RUN apt-get update &amp;&amp; apt-get install -y python3 python3-pip</a:t>
            </a:r>
          </a:p>
          <a:p>
            <a:r>
              <a:rPr lang="en-US" sz="24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RUN pip install flask==3.0.*</a:t>
            </a:r>
          </a:p>
          <a:p>
            <a:br>
              <a:rPr lang="en-US" sz="2400" b="0" dirty="0"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effectLst/>
                <a:latin typeface="Consolas" panose="020B0609020204030204" pitchFamily="49" charset="0"/>
              </a:rPr>
              <a:t># install app</a:t>
            </a: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COPY hello.py /</a:t>
            </a:r>
          </a:p>
          <a:p>
            <a:br>
              <a:rPr lang="en-US" sz="2400" b="0" dirty="0"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effectLst/>
                <a:latin typeface="Consolas" panose="020B0609020204030204" pitchFamily="49" charset="0"/>
              </a:rPr>
              <a:t># final configuration</a:t>
            </a: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ENV FLASK_APP=hello</a:t>
            </a: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EXPOSE 8000</a:t>
            </a: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CMD ["flask", "run", "--host", "0.0.0.0", "--port", "8000"]</a:t>
            </a:r>
          </a:p>
        </p:txBody>
      </p:sp>
    </p:spTree>
    <p:extLst>
      <p:ext uri="{BB962C8B-B14F-4D97-AF65-F5344CB8AC3E}">
        <p14:creationId xmlns:p14="http://schemas.microsoft.com/office/powerpoint/2010/main" val="172396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E99D-C1DA-0A05-393C-535F37AF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What We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66351-4E56-49A3-D7AF-45D384C19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1825625"/>
            <a:ext cx="5562600" cy="4956175"/>
          </a:xfrm>
        </p:spPr>
        <p:txBody>
          <a:bodyPr>
            <a:normAutofit fontScale="85000" lnSpcReduction="10000"/>
          </a:bodyPr>
          <a:lstStyle/>
          <a:p>
            <a:pPr>
              <a:buClr>
                <a:srgbClr val="1D63ED"/>
              </a:buClr>
            </a:pPr>
            <a:r>
              <a:rPr lang="en-US" sz="4400" strike="sngStrike" dirty="0">
                <a:latin typeface="Museo Sans Rounded 300" panose="02000000000000000000" pitchFamily="50" charset="0"/>
              </a:rPr>
              <a:t>Filename Convention</a:t>
            </a:r>
          </a:p>
          <a:p>
            <a:pPr>
              <a:buClr>
                <a:srgbClr val="1D63ED"/>
              </a:buClr>
            </a:pPr>
            <a:r>
              <a:rPr lang="en-US" sz="4400" strike="sngStrike" dirty="0">
                <a:latin typeface="Museo Sans Rounded 300" panose="02000000000000000000" pitchFamily="50" charset="0"/>
              </a:rPr>
              <a:t>Image Layers</a:t>
            </a:r>
          </a:p>
          <a:p>
            <a:pPr>
              <a:buClr>
                <a:srgbClr val="1D63ED"/>
              </a:buClr>
            </a:pPr>
            <a:r>
              <a:rPr lang="en-US" sz="4400" dirty="0">
                <a:latin typeface="Museo Sans Rounded 300" panose="02000000000000000000" pitchFamily="50" charset="0"/>
              </a:rPr>
              <a:t>Docker File Syntax</a:t>
            </a:r>
          </a:p>
          <a:p>
            <a:pPr>
              <a:buClr>
                <a:srgbClr val="1D63ED"/>
              </a:buClr>
            </a:pPr>
            <a:r>
              <a:rPr lang="en-US" sz="4400" dirty="0">
                <a:latin typeface="Museo Sans Rounded 300" panose="02000000000000000000" pitchFamily="50" charset="0"/>
              </a:rPr>
              <a:t>Base Image</a:t>
            </a:r>
          </a:p>
          <a:p>
            <a:pPr>
              <a:buClr>
                <a:srgbClr val="1D63ED"/>
              </a:buClr>
            </a:pPr>
            <a:r>
              <a:rPr lang="en-US" sz="4400" dirty="0">
                <a:latin typeface="Museo Sans Rounded 300" panose="02000000000000000000" pitchFamily="50" charset="0"/>
              </a:rPr>
              <a:t>Environment Setup</a:t>
            </a:r>
          </a:p>
          <a:p>
            <a:pPr>
              <a:buClr>
                <a:srgbClr val="1D63ED"/>
              </a:buClr>
            </a:pPr>
            <a:r>
              <a:rPr lang="en-US" sz="4400" dirty="0">
                <a:latin typeface="Museo Sans Rounded 300" panose="02000000000000000000" pitchFamily="50" charset="0"/>
              </a:rPr>
              <a:t>Comments</a:t>
            </a:r>
          </a:p>
          <a:p>
            <a:pPr>
              <a:buClr>
                <a:srgbClr val="1D63ED"/>
              </a:buClr>
            </a:pPr>
            <a:r>
              <a:rPr lang="en-US" sz="4400" dirty="0">
                <a:latin typeface="Museo Sans Rounded 300" panose="02000000000000000000" pitchFamily="50" charset="0"/>
              </a:rPr>
              <a:t>Installing Dependencies</a:t>
            </a:r>
            <a:endParaRPr lang="en-US" sz="4400" dirty="0"/>
          </a:p>
          <a:p>
            <a:pPr>
              <a:buClr>
                <a:srgbClr val="1D63ED"/>
              </a:buClr>
            </a:pPr>
            <a:endParaRPr lang="en-US" sz="4400" dirty="0">
              <a:latin typeface="Museo Sans Rounded 300" panose="02000000000000000000" pitchFamily="50" charset="0"/>
            </a:endParaRPr>
          </a:p>
          <a:p>
            <a:pPr>
              <a:buClr>
                <a:srgbClr val="1D63ED"/>
              </a:buClr>
            </a:pPr>
            <a:endParaRPr lang="en-US" sz="4400" dirty="0">
              <a:latin typeface="Museo Sans Rounded 300" panose="02000000000000000000" pitchFamily="50" charset="0"/>
            </a:endParaRPr>
          </a:p>
          <a:p>
            <a:endParaRPr lang="en-US" sz="4400" dirty="0"/>
          </a:p>
          <a:p>
            <a:endParaRPr lang="en-US" sz="4400" dirty="0"/>
          </a:p>
          <a:p>
            <a:endParaRPr lang="en-US" sz="4400" dirty="0"/>
          </a:p>
          <a:p>
            <a:endParaRPr lang="en-US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15017E-1E69-8B8F-9490-DCBDCE4AB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638800" cy="4270375"/>
          </a:xfrm>
        </p:spPr>
        <p:txBody>
          <a:bodyPr>
            <a:noAutofit/>
          </a:bodyPr>
          <a:lstStyle/>
          <a:p>
            <a:pPr>
              <a:buClr>
                <a:srgbClr val="1D63ED"/>
              </a:buClr>
            </a:pPr>
            <a:r>
              <a:rPr lang="en-US" sz="4000" dirty="0">
                <a:latin typeface="Museo Sans Rounded 300" panose="02000000000000000000" pitchFamily="50" charset="0"/>
              </a:rPr>
              <a:t>Copying Files</a:t>
            </a:r>
          </a:p>
          <a:p>
            <a:pPr>
              <a:buClr>
                <a:srgbClr val="1D63ED"/>
              </a:buClr>
            </a:pPr>
            <a:r>
              <a:rPr lang="en-US" sz="3700" dirty="0">
                <a:latin typeface="Museo Sans Rounded 300" panose="02000000000000000000" pitchFamily="50" charset="0"/>
              </a:rPr>
              <a:t>Build</a:t>
            </a:r>
            <a:r>
              <a:rPr lang="en-US" sz="4000" dirty="0">
                <a:latin typeface="Museo Sans Rounded 300" panose="02000000000000000000" pitchFamily="50" charset="0"/>
              </a:rPr>
              <a:t> Context</a:t>
            </a:r>
          </a:p>
          <a:p>
            <a:pPr>
              <a:buClr>
                <a:srgbClr val="1D63ED"/>
              </a:buClr>
            </a:pPr>
            <a:r>
              <a:rPr lang="en-US" sz="3700" dirty="0">
                <a:latin typeface="Museo Sans Rounded 300" panose="02000000000000000000" pitchFamily="50" charset="0"/>
              </a:rPr>
              <a:t>Ignoring Files</a:t>
            </a:r>
          </a:p>
          <a:p>
            <a:pPr>
              <a:buClr>
                <a:srgbClr val="1D63ED"/>
              </a:buClr>
            </a:pPr>
            <a:r>
              <a:rPr lang="en-US" sz="3700" dirty="0">
                <a:latin typeface="Museo Sans Rounded 300" panose="02000000000000000000" pitchFamily="50" charset="0"/>
              </a:rPr>
              <a:t>Environment Variables</a:t>
            </a:r>
          </a:p>
          <a:p>
            <a:pPr>
              <a:buClr>
                <a:srgbClr val="1D63ED"/>
              </a:buClr>
            </a:pPr>
            <a:r>
              <a:rPr lang="en-US" sz="3700" dirty="0">
                <a:latin typeface="Museo Sans Rounded 300" panose="02000000000000000000" pitchFamily="50" charset="0"/>
              </a:rPr>
              <a:t>Exposing Ports</a:t>
            </a:r>
          </a:p>
          <a:p>
            <a:pPr>
              <a:buClr>
                <a:srgbClr val="1D63ED"/>
              </a:buClr>
            </a:pPr>
            <a:r>
              <a:rPr lang="en-US" sz="3700" dirty="0">
                <a:latin typeface="Museo Sans Rounded 300" panose="02000000000000000000" pitchFamily="50" charset="0"/>
              </a:rPr>
              <a:t>Executing Commands</a:t>
            </a:r>
          </a:p>
          <a:p>
            <a:pPr>
              <a:buClr>
                <a:srgbClr val="1D63ED"/>
              </a:buClr>
            </a:pPr>
            <a:r>
              <a:rPr lang="en-US" sz="3700" dirty="0">
                <a:latin typeface="Museo Sans Rounded 300" panose="02000000000000000000" pitchFamily="50" charset="0"/>
              </a:rPr>
              <a:t>Building &amp; Running</a:t>
            </a:r>
          </a:p>
          <a:p>
            <a:pPr>
              <a:buClr>
                <a:srgbClr val="1D63ED"/>
              </a:buClr>
            </a:pPr>
            <a:endParaRPr lang="en-US" sz="3700" dirty="0">
              <a:latin typeface="Museo Sans Rounded 300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007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408A5-663F-0E10-9370-3A2A765C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6200"/>
            <a:ext cx="9144000" cy="11430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Environment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0C0B-9116-07EE-A464-684B1D131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295400"/>
            <a:ext cx="99822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following lines executes commands inside the base image to set up our environment: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# install app dependencies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6"/>
                </a:solidFill>
              </a:rPr>
              <a:t>RUN apt-get update &amp;&amp; apt-get install -y python3 python3-pip</a:t>
            </a:r>
          </a:p>
          <a:p>
            <a:pPr marL="0" indent="0">
              <a:buNone/>
            </a:pPr>
            <a:r>
              <a:rPr lang="en-US" sz="28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RUN pip install flask==3.0.*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These lines update the system's package list, installs Python 3 and `pip`, and then installs Flask version 3.0.x using `pip`.</a:t>
            </a:r>
          </a:p>
        </p:txBody>
      </p:sp>
    </p:spTree>
    <p:extLst>
      <p:ext uri="{BB962C8B-B14F-4D97-AF65-F5344CB8AC3E}">
        <p14:creationId xmlns:p14="http://schemas.microsoft.com/office/powerpoint/2010/main" val="951385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490EBD-F9A4-BF8A-F8F7-A3B67DEC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Copying</a:t>
            </a:r>
            <a:b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</a:br>
            <a: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Files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4F84FE-F84A-BA64-FBCF-99DBA5BB7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1828800"/>
            <a:ext cx="1905000" cy="148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78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D1217A-1D4D-E1D2-1720-EF19545A6C10}"/>
              </a:ext>
            </a:extLst>
          </p:cNvPr>
          <p:cNvSpPr txBox="1"/>
          <p:nvPr/>
        </p:nvSpPr>
        <p:spPr>
          <a:xfrm>
            <a:off x="304800" y="797511"/>
            <a:ext cx="115824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ffectLst/>
                <a:latin typeface="Consolas" panose="020B0609020204030204" pitchFamily="49" charset="0"/>
              </a:rPr>
              <a:t># syntax=docker/dockerfile:1</a:t>
            </a: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FROM ubuntu:22.04</a:t>
            </a:r>
          </a:p>
          <a:p>
            <a:br>
              <a:rPr lang="en-US" sz="2400" b="0" dirty="0"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effectLst/>
                <a:latin typeface="Consolas" panose="020B0609020204030204" pitchFamily="49" charset="0"/>
              </a:rPr>
              <a:t># install app dependencies</a:t>
            </a: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RUN apt-get update &amp;&amp; apt-get install -y python3 python3-pip</a:t>
            </a: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RUN pip install flask==3.0.*</a:t>
            </a:r>
          </a:p>
          <a:p>
            <a:br>
              <a:rPr lang="en-US" sz="2400" b="0" dirty="0"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effectLst/>
                <a:latin typeface="Consolas" panose="020B0609020204030204" pitchFamily="49" charset="0"/>
              </a:rPr>
              <a:t># install app</a:t>
            </a:r>
          </a:p>
          <a:p>
            <a:r>
              <a:rPr lang="en-US" sz="24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COPY hello.py /</a:t>
            </a:r>
          </a:p>
          <a:p>
            <a:br>
              <a:rPr lang="en-US" sz="2400" b="0" dirty="0"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effectLst/>
                <a:latin typeface="Consolas" panose="020B0609020204030204" pitchFamily="49" charset="0"/>
              </a:rPr>
              <a:t># final configuration</a:t>
            </a: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ENV FLASK_APP=hello</a:t>
            </a: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EXPOSE 8000</a:t>
            </a: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CMD ["flask", "run", "--host", "0.0.0.0", "--port", "8000"]</a:t>
            </a:r>
          </a:p>
        </p:txBody>
      </p:sp>
    </p:spTree>
    <p:extLst>
      <p:ext uri="{BB962C8B-B14F-4D97-AF65-F5344CB8AC3E}">
        <p14:creationId xmlns:p14="http://schemas.microsoft.com/office/powerpoint/2010/main" val="2987359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408A5-663F-0E10-9370-3A2A765C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6200"/>
            <a:ext cx="9144000" cy="11430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Copying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0C0B-9116-07EE-A464-684B1D131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295400"/>
            <a:ext cx="9982200" cy="3962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next instruction uses the COPY instruction to copy the hello.py file from the current directory (</a:t>
            </a:r>
            <a:r>
              <a:rPr lang="en-US" sz="2800" b="1" i="1" dirty="0"/>
              <a:t>build context</a:t>
            </a:r>
            <a:r>
              <a:rPr lang="en-US" sz="2800" dirty="0"/>
              <a:t>) on the host into the root directory of our image.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After the COPY instruction, the hello.py file is added to the filesystem of the build container.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63726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490EBD-F9A4-BF8A-F8F7-A3B67DEC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Build</a:t>
            </a:r>
            <a:b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</a:br>
            <a: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Context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4F84FE-F84A-BA64-FBCF-99DBA5BB7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1828800"/>
            <a:ext cx="1905000" cy="148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6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63299-2E84-1F46-01FB-CD543D620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16" y="1028700"/>
            <a:ext cx="11359168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48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301BFF-C34A-58B0-CAA1-EFF0CD8CE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33" y="381000"/>
            <a:ext cx="10949734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BCFF18-0CFF-EBC0-65AE-D873B0A57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157" y="3962400"/>
            <a:ext cx="1027568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50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AE0BC9-2A65-C447-50C6-71997B2FC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81" y="1257300"/>
            <a:ext cx="1058703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12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AB44D3-FE91-E59D-A152-09A36D06A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59" y="1409700"/>
            <a:ext cx="10466482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68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4A999-C39E-3F93-C617-B7DCCBCE0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95" y="1937331"/>
            <a:ext cx="10372409" cy="298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74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490EBD-F9A4-BF8A-F8F7-A3B67DEC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err="1">
                <a:solidFill>
                  <a:srgbClr val="1D63ED"/>
                </a:solidFill>
                <a:latin typeface="Museo Sans Rounded 700" panose="02000000000000000000" pitchFamily="50" charset="0"/>
              </a:rPr>
              <a:t>Dockerfile</a:t>
            </a:r>
            <a:b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</a:br>
            <a: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Syntax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4F84FE-F84A-BA64-FBCF-99DBA5BB7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1828800"/>
            <a:ext cx="1905000" cy="148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78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5819FF-5646-2071-5621-D38F466D2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636" y="914400"/>
            <a:ext cx="1000672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17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408A5-663F-0E10-9370-3A2A765C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10896600" cy="11430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Demo: GitHub Repo </a:t>
            </a:r>
            <a:b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</a:br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Build Context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BFDC23-9AF0-0CAA-A17E-2D2A48C0375A}"/>
              </a:ext>
            </a:extLst>
          </p:cNvPr>
          <p:cNvSpPr txBox="1"/>
          <p:nvPr/>
        </p:nvSpPr>
        <p:spPr>
          <a:xfrm>
            <a:off x="5943600" y="43458"/>
            <a:ext cx="6096000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# Run image</a:t>
            </a:r>
          </a:p>
          <a:p>
            <a:r>
              <a:rPr lang="en-US" sz="1400" dirty="0"/>
              <a:t># docker run -d -p 3000:3000 </a:t>
            </a:r>
            <a:r>
              <a:rPr lang="en-US" sz="1400" dirty="0" err="1"/>
              <a:t>flowise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FROM node:20-alpine</a:t>
            </a:r>
          </a:p>
          <a:p>
            <a:r>
              <a:rPr lang="en-US" sz="1400" dirty="0"/>
              <a:t>RUN </a:t>
            </a:r>
            <a:r>
              <a:rPr lang="en-US" sz="1400" dirty="0" err="1"/>
              <a:t>apk</a:t>
            </a:r>
            <a:r>
              <a:rPr lang="en-US" sz="1400" dirty="0"/>
              <a:t> add --update libc6-compat python3 make g++</a:t>
            </a:r>
          </a:p>
          <a:p>
            <a:r>
              <a:rPr lang="en-US" sz="1400" dirty="0"/>
              <a:t># needed for </a:t>
            </a:r>
            <a:r>
              <a:rPr lang="en-US" sz="1400" dirty="0" err="1"/>
              <a:t>pdfjs-dist</a:t>
            </a:r>
            <a:endParaRPr lang="en-US" sz="1400" dirty="0"/>
          </a:p>
          <a:p>
            <a:r>
              <a:rPr lang="en-US" sz="1400" dirty="0"/>
              <a:t>RUN </a:t>
            </a:r>
            <a:r>
              <a:rPr lang="en-US" sz="1400" dirty="0" err="1"/>
              <a:t>apk</a:t>
            </a:r>
            <a:r>
              <a:rPr lang="en-US" sz="1400" dirty="0"/>
              <a:t> add --no-cache build-base </a:t>
            </a:r>
            <a:r>
              <a:rPr lang="en-US" sz="1400" dirty="0" err="1"/>
              <a:t>cairo</a:t>
            </a:r>
            <a:r>
              <a:rPr lang="en-US" sz="1400" dirty="0"/>
              <a:t>-dev </a:t>
            </a:r>
            <a:r>
              <a:rPr lang="en-US" sz="1400" dirty="0" err="1"/>
              <a:t>pango</a:t>
            </a:r>
            <a:r>
              <a:rPr lang="en-US" sz="1400" dirty="0"/>
              <a:t>-dev</a:t>
            </a:r>
          </a:p>
          <a:p>
            <a:endParaRPr lang="en-US" sz="1400" dirty="0"/>
          </a:p>
          <a:p>
            <a:r>
              <a:rPr lang="en-US" sz="1400" dirty="0"/>
              <a:t># Install Chromium</a:t>
            </a:r>
          </a:p>
          <a:p>
            <a:r>
              <a:rPr lang="en-US" sz="1400" dirty="0"/>
              <a:t>RUN </a:t>
            </a:r>
            <a:r>
              <a:rPr lang="en-US" sz="1400" dirty="0" err="1"/>
              <a:t>apk</a:t>
            </a:r>
            <a:r>
              <a:rPr lang="en-US" sz="1400" dirty="0"/>
              <a:t> add --no-cache chromium</a:t>
            </a:r>
          </a:p>
          <a:p>
            <a:endParaRPr lang="en-US" sz="1400" dirty="0"/>
          </a:p>
          <a:p>
            <a:r>
              <a:rPr lang="en-US" sz="1400" dirty="0"/>
              <a:t>#install PNPM </a:t>
            </a:r>
            <a:r>
              <a:rPr lang="en-US" sz="1400" dirty="0" err="1"/>
              <a:t>globaly</a:t>
            </a:r>
            <a:endParaRPr lang="en-US" sz="1400" dirty="0"/>
          </a:p>
          <a:p>
            <a:r>
              <a:rPr lang="en-US" sz="1400" dirty="0"/>
              <a:t>RUN </a:t>
            </a:r>
            <a:r>
              <a:rPr lang="en-US" sz="1400" dirty="0" err="1"/>
              <a:t>npm</a:t>
            </a:r>
            <a:r>
              <a:rPr lang="en-US" sz="1400" dirty="0"/>
              <a:t> install -g </a:t>
            </a:r>
            <a:r>
              <a:rPr lang="en-US" sz="1400" dirty="0" err="1"/>
              <a:t>pnpm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ENV PUPPETEER_SKIP_DOWNLOAD=true</a:t>
            </a:r>
          </a:p>
          <a:p>
            <a:r>
              <a:rPr lang="en-US" sz="1400" dirty="0"/>
              <a:t>ENV PUPPETEER_EXECUTABLE_PATH=/</a:t>
            </a:r>
            <a:r>
              <a:rPr lang="en-US" sz="1400" dirty="0" err="1"/>
              <a:t>usr</a:t>
            </a:r>
            <a:r>
              <a:rPr lang="en-US" sz="1400" dirty="0"/>
              <a:t>/bin/chromium-browser</a:t>
            </a:r>
          </a:p>
          <a:p>
            <a:endParaRPr lang="en-US" sz="1400" dirty="0"/>
          </a:p>
          <a:p>
            <a:r>
              <a:rPr lang="en-US" sz="1400" dirty="0"/>
              <a:t>ENV NODE_OPTIONS=--max-old-space-size=8192</a:t>
            </a:r>
          </a:p>
          <a:p>
            <a:endParaRPr lang="en-US" sz="1400" dirty="0"/>
          </a:p>
          <a:p>
            <a:r>
              <a:rPr lang="en-US" sz="1400" dirty="0"/>
              <a:t>WORKDIR /</a:t>
            </a:r>
            <a:r>
              <a:rPr lang="en-US" sz="1400" dirty="0" err="1"/>
              <a:t>usr</a:t>
            </a:r>
            <a:r>
              <a:rPr lang="en-US" sz="1400" dirty="0"/>
              <a:t>/</a:t>
            </a:r>
            <a:r>
              <a:rPr lang="en-US" sz="1400" dirty="0" err="1"/>
              <a:t>src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# Copy app source</a:t>
            </a:r>
          </a:p>
          <a:p>
            <a:r>
              <a:rPr lang="en-US" sz="1400" dirty="0"/>
              <a:t>COPY . .</a:t>
            </a:r>
          </a:p>
          <a:p>
            <a:endParaRPr lang="en-US" sz="1400" dirty="0"/>
          </a:p>
          <a:p>
            <a:r>
              <a:rPr lang="en-US" sz="1400" dirty="0"/>
              <a:t>RUN </a:t>
            </a:r>
            <a:r>
              <a:rPr lang="en-US" sz="1400" dirty="0" err="1"/>
              <a:t>pnpm</a:t>
            </a:r>
            <a:r>
              <a:rPr lang="en-US" sz="1400" dirty="0"/>
              <a:t> install</a:t>
            </a:r>
          </a:p>
          <a:p>
            <a:endParaRPr lang="en-US" sz="1400" dirty="0"/>
          </a:p>
          <a:p>
            <a:r>
              <a:rPr lang="en-US" sz="1400" dirty="0"/>
              <a:t>RUN </a:t>
            </a:r>
            <a:r>
              <a:rPr lang="en-US" sz="1400" dirty="0" err="1"/>
              <a:t>pnpm</a:t>
            </a:r>
            <a:r>
              <a:rPr lang="en-US" sz="1400" dirty="0"/>
              <a:t> build</a:t>
            </a:r>
          </a:p>
          <a:p>
            <a:endParaRPr lang="en-US" sz="1400" dirty="0"/>
          </a:p>
          <a:p>
            <a:r>
              <a:rPr lang="en-US" sz="1400" dirty="0"/>
              <a:t>EXPOSE 3000</a:t>
            </a:r>
          </a:p>
          <a:p>
            <a:endParaRPr lang="en-US" sz="1400" dirty="0"/>
          </a:p>
          <a:p>
            <a:r>
              <a:rPr lang="en-US" sz="1400" dirty="0"/>
              <a:t>CMD [ "</a:t>
            </a:r>
            <a:r>
              <a:rPr lang="en-US" sz="1400" dirty="0" err="1"/>
              <a:t>pnpm</a:t>
            </a:r>
            <a:r>
              <a:rPr lang="en-US" sz="1400" dirty="0"/>
              <a:t>", "start" 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7FC496-E6AD-4E40-0127-D52725044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33600"/>
            <a:ext cx="5292379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96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490EBD-F9A4-BF8A-F8F7-A3B67DEC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Ignoring</a:t>
            </a:r>
            <a:b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</a:br>
            <a: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Files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4F84FE-F84A-BA64-FBCF-99DBA5BB7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1828800"/>
            <a:ext cx="1905000" cy="148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91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94DD9D-37DD-0DC3-FC85-075BD0E29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07" y="1062950"/>
            <a:ext cx="11175186" cy="47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79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C95AB4-EBE1-7251-B7FE-CE82F4613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11" y="609600"/>
            <a:ext cx="11175179" cy="350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9F081-B7A1-33B9-20E9-6A83E59D0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51" y="4419600"/>
            <a:ext cx="11159939" cy="173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07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F50CD8-DBE1-4F51-5FE1-D6518FA34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05" y="342900"/>
            <a:ext cx="10094391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71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E5F685-E74A-ACE3-69AE-2557F4240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033" y="114300"/>
            <a:ext cx="872393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60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86DC2F-D522-9B2E-B850-043F936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862" y="60245"/>
            <a:ext cx="7460277" cy="6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02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11DDF9-D740-53FF-8A22-266D4616F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67066"/>
            <a:ext cx="9906000" cy="652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8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408A5-663F-0E10-9370-3A2A765C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10896600" cy="11430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Demo: Ignoring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9FA60-38E1-A6E2-F2CF-4AF2CE88D21D}"/>
              </a:ext>
            </a:extLst>
          </p:cNvPr>
          <p:cNvSpPr txBox="1"/>
          <p:nvPr/>
        </p:nvSpPr>
        <p:spPr>
          <a:xfrm>
            <a:off x="8153400" y="1371600"/>
            <a:ext cx="39624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node_modules</a:t>
            </a:r>
            <a:endParaRPr lang="en-US" sz="2800" dirty="0"/>
          </a:p>
          <a:p>
            <a:r>
              <a:rPr lang="en-US" sz="2800" dirty="0" err="1"/>
              <a:t>dist</a:t>
            </a:r>
            <a:endParaRPr lang="en-US" sz="2800" dirty="0"/>
          </a:p>
          <a:p>
            <a:r>
              <a:rPr lang="en-US" sz="2800" dirty="0"/>
              <a:t>build</a:t>
            </a:r>
          </a:p>
          <a:p>
            <a:endParaRPr lang="en-US" sz="2800" dirty="0"/>
          </a:p>
          <a:p>
            <a:r>
              <a:rPr lang="en-US" sz="2800" dirty="0"/>
              <a:t>**/</a:t>
            </a:r>
            <a:r>
              <a:rPr lang="en-US" sz="2800" dirty="0" err="1"/>
              <a:t>node_modules</a:t>
            </a:r>
            <a:endParaRPr lang="en-US" sz="2800" dirty="0"/>
          </a:p>
          <a:p>
            <a:r>
              <a:rPr lang="en-US" sz="2800" dirty="0"/>
              <a:t>**/build</a:t>
            </a:r>
          </a:p>
          <a:p>
            <a:r>
              <a:rPr lang="en-US" sz="2800" dirty="0"/>
              <a:t>**/</a:t>
            </a:r>
            <a:r>
              <a:rPr lang="en-US" sz="2800" dirty="0" err="1"/>
              <a:t>dist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packages/server/.env</a:t>
            </a:r>
          </a:p>
          <a:p>
            <a:r>
              <a:rPr lang="en-US" sz="2800" dirty="0"/>
              <a:t>packages/</a:t>
            </a:r>
            <a:r>
              <a:rPr lang="en-US" sz="2800" dirty="0" err="1"/>
              <a:t>ui</a:t>
            </a:r>
            <a:r>
              <a:rPr lang="en-US" sz="2800" dirty="0"/>
              <a:t>/.env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801E3E-6BEB-BD55-F6C5-6F3E9811B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05000"/>
            <a:ext cx="7494569" cy="367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68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D1217A-1D4D-E1D2-1720-EF19545A6C10}"/>
              </a:ext>
            </a:extLst>
          </p:cNvPr>
          <p:cNvSpPr txBox="1"/>
          <p:nvPr/>
        </p:nvSpPr>
        <p:spPr>
          <a:xfrm>
            <a:off x="304800" y="797511"/>
            <a:ext cx="115824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# syntax=docker/dockerfile:1</a:t>
            </a: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FROM ubuntu:22.04</a:t>
            </a:r>
          </a:p>
          <a:p>
            <a:br>
              <a:rPr lang="en-US" sz="2400" b="0" dirty="0"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effectLst/>
                <a:latin typeface="Consolas" panose="020B0609020204030204" pitchFamily="49" charset="0"/>
              </a:rPr>
              <a:t># install app dependencies</a:t>
            </a: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RUN apt-get update &amp;&amp; apt-get install -y python3 python3-pip</a:t>
            </a: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RUN pip install flask==3.0.*</a:t>
            </a:r>
          </a:p>
          <a:p>
            <a:br>
              <a:rPr lang="en-US" sz="2400" b="0" dirty="0"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effectLst/>
                <a:latin typeface="Consolas" panose="020B0609020204030204" pitchFamily="49" charset="0"/>
              </a:rPr>
              <a:t># install app</a:t>
            </a: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COPY hello.py /</a:t>
            </a:r>
          </a:p>
          <a:p>
            <a:br>
              <a:rPr lang="en-US" sz="2400" b="0" dirty="0"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effectLst/>
                <a:latin typeface="Consolas" panose="020B0609020204030204" pitchFamily="49" charset="0"/>
              </a:rPr>
              <a:t># final configuration</a:t>
            </a: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ENV FLASK_APP=hello</a:t>
            </a: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EXPOSE 8000</a:t>
            </a: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CMD ["flask", "run", "--host", "0.0.0.0", "--port", "8000"]</a:t>
            </a:r>
          </a:p>
        </p:txBody>
      </p:sp>
    </p:spTree>
    <p:extLst>
      <p:ext uri="{BB962C8B-B14F-4D97-AF65-F5344CB8AC3E}">
        <p14:creationId xmlns:p14="http://schemas.microsoft.com/office/powerpoint/2010/main" val="3493549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FB8981-388A-10D6-18FA-8C21EA81B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53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408A5-663F-0E10-9370-3A2A765C1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>
                <a:solidFill>
                  <a:srgbClr val="1D63ED"/>
                </a:solidFill>
                <a:latin typeface="Museo Sans Rounded 700" panose="02000000000000000000" pitchFamily="50" charset="0"/>
              </a:rPr>
              <a:t>Dockerfile</a:t>
            </a:r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0C0B-9116-07EE-A464-684B1D131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The first line to add to a </a:t>
            </a:r>
            <a:r>
              <a:rPr lang="en-US" sz="2800" dirty="0" err="1"/>
              <a:t>Dockerfile</a:t>
            </a:r>
            <a:r>
              <a:rPr lang="en-US" sz="2800" dirty="0"/>
              <a:t> is a </a:t>
            </a:r>
            <a:r>
              <a:rPr lang="en-US" sz="2800" dirty="0">
                <a:solidFill>
                  <a:schemeClr val="accent6"/>
                </a:solidFill>
              </a:rPr>
              <a:t># syntax </a:t>
            </a:r>
            <a:r>
              <a:rPr lang="en-US" sz="2800" dirty="0"/>
              <a:t>parser directive.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While optional, this directive instructs the Docker builder what syntax to use when parsing the </a:t>
            </a:r>
            <a:r>
              <a:rPr lang="en-US" sz="2800" dirty="0" err="1"/>
              <a:t>Dockerfile</a:t>
            </a:r>
            <a:r>
              <a:rPr lang="en-US" sz="2800" dirty="0"/>
              <a:t>, and allows older Docker versions with </a:t>
            </a:r>
            <a:r>
              <a:rPr lang="en-US" sz="2800" dirty="0" err="1"/>
              <a:t>BuildKit</a:t>
            </a:r>
            <a:r>
              <a:rPr lang="en-US" sz="2800" dirty="0"/>
              <a:t> enabled to use a specific </a:t>
            </a:r>
            <a:r>
              <a:rPr lang="en-US" sz="2800" dirty="0" err="1"/>
              <a:t>Dockerfile</a:t>
            </a:r>
            <a:r>
              <a:rPr lang="en-US" sz="2800" dirty="0"/>
              <a:t> frontend before starting the build.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Parser directives must appear before any other comment, whitespace, or </a:t>
            </a:r>
            <a:r>
              <a:rPr lang="en-US" sz="2800" dirty="0" err="1"/>
              <a:t>Dockerfile</a:t>
            </a:r>
            <a:r>
              <a:rPr lang="en-US" sz="2800" dirty="0"/>
              <a:t> instruction in your </a:t>
            </a:r>
            <a:r>
              <a:rPr lang="en-US" sz="2800" dirty="0" err="1"/>
              <a:t>Dockerfile</a:t>
            </a:r>
            <a:r>
              <a:rPr lang="en-US" sz="2800" dirty="0"/>
              <a:t>, and should be the first line in </a:t>
            </a:r>
            <a:r>
              <a:rPr lang="en-US" sz="2800" dirty="0" err="1"/>
              <a:t>Dockerfiles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8785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408A5-663F-0E10-9370-3A2A765C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10896600" cy="11430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Parser Directives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F3009-6349-0622-1DF9-1580A3A67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828800"/>
            <a:ext cx="1000983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80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23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295401"/>
            <a:ext cx="7353300" cy="335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F107F-10A0-5DE5-FC11-D19FC32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69" y="4791922"/>
            <a:ext cx="8514286" cy="19047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CF70684-C215-4415-F67B-E2E2EACA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81000"/>
            <a:ext cx="9144000" cy="83820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Become a Member!</a:t>
            </a:r>
          </a:p>
        </p:txBody>
      </p:sp>
    </p:spTree>
    <p:extLst>
      <p:ext uri="{BB962C8B-B14F-4D97-AF65-F5344CB8AC3E}">
        <p14:creationId xmlns:p14="http://schemas.microsoft.com/office/powerpoint/2010/main" val="2838349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BCEEA3-58AA-5FD1-C163-D9A7B1B5ADF1}"/>
              </a:ext>
            </a:extLst>
          </p:cNvPr>
          <p:cNvSpPr txBox="1">
            <a:spLocks/>
          </p:cNvSpPr>
          <p:nvPr/>
        </p:nvSpPr>
        <p:spPr>
          <a:xfrm>
            <a:off x="1524000" y="381000"/>
            <a:ext cx="9144000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2200823044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36721</TotalTime>
  <Words>1352</Words>
  <Application>Microsoft Office PowerPoint</Application>
  <PresentationFormat>Widescreen</PresentationFormat>
  <Paragraphs>212</Paragraphs>
  <Slides>40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Candara</vt:lpstr>
      <vt:lpstr>Consolas</vt:lpstr>
      <vt:lpstr>Museo Sans Rounded 300</vt:lpstr>
      <vt:lpstr>Museo Sans Rounded 700</vt:lpstr>
      <vt:lpstr>Roboto Mono</vt:lpstr>
      <vt:lpstr>Tech Computer 16x9</vt:lpstr>
      <vt:lpstr>Part 4: Docker File Deeper</vt:lpstr>
      <vt:lpstr>What We Will Cover</vt:lpstr>
      <vt:lpstr>Dockerfile Syntax</vt:lpstr>
      <vt:lpstr>PowerPoint Presentation</vt:lpstr>
      <vt:lpstr>Dockerfile Syntax</vt:lpstr>
      <vt:lpstr>Parser Directives</vt:lpstr>
      <vt:lpstr>PowerPoint Presentation</vt:lpstr>
      <vt:lpstr>Become a Member!</vt:lpstr>
      <vt:lpstr>PowerPoint Presentation</vt:lpstr>
      <vt:lpstr>https://www.youtube.com/@DailyAINewsPodcast</vt:lpstr>
      <vt:lpstr>Base Image</vt:lpstr>
      <vt:lpstr>PowerPoint Presentation</vt:lpstr>
      <vt:lpstr>Base Image</vt:lpstr>
      <vt:lpstr>Demo: Docker Hub Images</vt:lpstr>
      <vt:lpstr>Comments</vt:lpstr>
      <vt:lpstr>PowerPoint Presentation</vt:lpstr>
      <vt:lpstr>Comments</vt:lpstr>
      <vt:lpstr>Environment Setup</vt:lpstr>
      <vt:lpstr>PowerPoint Presentation</vt:lpstr>
      <vt:lpstr>Environment Setup</vt:lpstr>
      <vt:lpstr>Copying Files</vt:lpstr>
      <vt:lpstr>PowerPoint Presentation</vt:lpstr>
      <vt:lpstr>Copying Files</vt:lpstr>
      <vt:lpstr>Build Context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GitHub Repo  Build Context</vt:lpstr>
      <vt:lpstr>Ignoring Files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Ignoring Files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 Naboulsi</dc:creator>
  <cp:lastModifiedBy>Zain Naboulsi</cp:lastModifiedBy>
  <cp:revision>70</cp:revision>
  <dcterms:created xsi:type="dcterms:W3CDTF">2024-02-05T00:50:55Z</dcterms:created>
  <dcterms:modified xsi:type="dcterms:W3CDTF">2024-10-07T02:30:32Z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